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6"/>
  </p:notesMasterIdLst>
  <p:sldIdLst>
    <p:sldId id="256" r:id="rId2"/>
    <p:sldId id="257" r:id="rId3"/>
    <p:sldId id="260" r:id="rId4"/>
    <p:sldId id="26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4660" autoAdjust="0"/>
  </p:normalViewPr>
  <p:slideViewPr>
    <p:cSldViewPr snapToGrid="0" snapToObjects="1">
      <p:cViewPr varScale="1">
        <p:scale>
          <a:sx n="105" d="100"/>
          <a:sy n="105" d="100"/>
        </p:scale>
        <p:origin x="-174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33AA2-32FA-0F47-B7F5-86D3005290B7}" type="datetimeFigureOut">
              <a:rPr lang="it-IT" smtClean="0"/>
              <a:t>03/03/15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EA48D-5B85-2D4F-8F66-B28761F115B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1438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EA48D-5B85-2D4F-8F66-B28761F115B4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584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E64A4-35FB-42B6-9183-2C0CE0E36649}" type="datetime1">
              <a:rPr lang="en-US" smtClean="0"/>
              <a:pPr/>
              <a:t>03/03/15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FF66B-9476-4BB3-85E9-E01854F07F90}" type="datetime1">
              <a:rPr lang="en-US" smtClean="0"/>
              <a:pPr/>
              <a:t>03/03/15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3FBD-8F7D-4F85-8085-67BFDB05CB71}" type="datetime1">
              <a:rPr lang="en-US" smtClean="0"/>
              <a:pPr/>
              <a:t>03/03/15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D789A-1220-4441-8676-44A034051BFD}" type="datetime1">
              <a:rPr lang="en-US" smtClean="0"/>
              <a:pPr/>
              <a:t>03/03/15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A266-E364-4B5E-98DD-432668182E1E}" type="datetime1">
              <a:rPr lang="en-US" smtClean="0"/>
              <a:pPr/>
              <a:t>03/03/15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F2040-9975-4642-A906-1DF87F8BE202}" type="datetime1">
              <a:rPr lang="en-US" smtClean="0"/>
              <a:pPr/>
              <a:t>03/03/15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52B4A-BA08-4841-AB08-A0D822ABC34D}" type="datetime1">
              <a:rPr lang="en-US" smtClean="0"/>
              <a:pPr/>
              <a:t>03/03/15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8070-6A81-47D0-9810-1540B9FEFF61}" type="datetime1">
              <a:rPr lang="en-US" smtClean="0"/>
              <a:pPr/>
              <a:t>03/03/15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Immagini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8070-6A81-47D0-9810-1540B9FEFF61}" type="datetime1">
              <a:rPr lang="en-US" smtClean="0"/>
              <a:pPr/>
              <a:t>03/03/15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5EB0-D091-417E-ACD5-D65E1C7D8524}" type="datetime1">
              <a:rPr lang="en-US" smtClean="0"/>
              <a:pPr/>
              <a:t>03/03/15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09F9-C7D6-4C52-A7E8-5101239A0BA2}" type="datetime1">
              <a:rPr lang="en-US" smtClean="0"/>
              <a:pPr/>
              <a:t>03/03/15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75D48070-6A81-47D0-9810-1540B9FEFF61}" type="datetime1">
              <a:rPr lang="en-US" smtClean="0"/>
              <a:pPr/>
              <a:t>03/03/15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BFEBEB0A-9E3D-4B14-9782-E2AE3DA60D96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</p:sldLayoutIdLst>
  <p:hf sldNum="0" hdr="0" ftr="0" dt="0"/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it-IT" sz="3600" dirty="0" smtClean="0">
                <a:solidFill>
                  <a:srgbClr val="008000"/>
                </a:solidFill>
              </a:rPr>
              <a:t>service</a:t>
            </a:r>
            <a:r>
              <a:rPr lang="it-IT" sz="3600" dirty="0" smtClean="0">
                <a:solidFill>
                  <a:srgbClr val="008000"/>
                </a:solidFill>
              </a:rPr>
              <a:t> “</a:t>
            </a:r>
            <a:r>
              <a:rPr lang="it-IT" sz="3600" i="1" dirty="0" smtClean="0">
                <a:solidFill>
                  <a:srgbClr val="008000"/>
                </a:solidFill>
              </a:rPr>
              <a:t>FINANZA </a:t>
            </a:r>
            <a:r>
              <a:rPr lang="it-IT" sz="3600" i="1" dirty="0" smtClean="0"/>
              <a:t>GARANTITA</a:t>
            </a:r>
            <a:r>
              <a:rPr lang="it-IT" sz="4400" i="1" dirty="0" smtClean="0"/>
              <a:t> PER INVESTIMENTI  settore ENERGY</a:t>
            </a:r>
            <a:r>
              <a:rPr lang="it-IT" sz="4400" i="1" dirty="0" smtClean="0">
                <a:solidFill>
                  <a:schemeClr val="bg1"/>
                </a:solidFill>
              </a:rPr>
              <a:t/>
            </a:r>
            <a:br>
              <a:rPr lang="it-IT" sz="4400" i="1" dirty="0" smtClean="0">
                <a:solidFill>
                  <a:schemeClr val="bg1"/>
                </a:solidFill>
              </a:rPr>
            </a:br>
            <a:r>
              <a:rPr lang="it-IT" sz="6000" i="1" dirty="0" smtClean="0">
                <a:solidFill>
                  <a:srgbClr val="FF0000"/>
                </a:solidFill>
              </a:rPr>
              <a:t>fondo centrale di garanzia L.662/96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34265" y="5551870"/>
            <a:ext cx="7385736" cy="536856"/>
          </a:xfrm>
        </p:spPr>
        <p:txBody>
          <a:bodyPr>
            <a:normAutofit/>
          </a:bodyPr>
          <a:lstStyle/>
          <a:p>
            <a:r>
              <a:rPr lang="it-IT" sz="1200" i="1" dirty="0" smtClean="0"/>
              <a:t>Powered by Pro-Fin</a:t>
            </a:r>
            <a:endParaRPr lang="it-IT" sz="1200" i="1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3" y="6030906"/>
            <a:ext cx="1208069" cy="615026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7179133" y="95888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7" name="Immagine 6" descr="fondo-garanz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236" y="5659006"/>
            <a:ext cx="3188764" cy="119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428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0346" y="0"/>
            <a:ext cx="2391559" cy="175381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525682"/>
            <a:ext cx="6781800" cy="64651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>
                <a:solidFill>
                  <a:srgbClr val="FF0000"/>
                </a:solidFill>
              </a:rPr>
              <a:t>Sintesi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2000" y="816796"/>
            <a:ext cx="7543800" cy="5326123"/>
          </a:xfrm>
        </p:spPr>
        <p:txBody>
          <a:bodyPr>
            <a:normAutofit/>
          </a:bodyPr>
          <a:lstStyle/>
          <a:p>
            <a:pPr algn="just"/>
            <a:endParaRPr lang="it-IT" sz="2000" dirty="0" smtClean="0"/>
          </a:p>
          <a:p>
            <a:pPr algn="just"/>
            <a:r>
              <a:rPr lang="it-IT" sz="2000" dirty="0" smtClean="0"/>
              <a:t>Il </a:t>
            </a:r>
            <a:r>
              <a:rPr lang="it-IT" sz="2000" dirty="0" smtClean="0"/>
              <a:t>progetto si rivolge </a:t>
            </a:r>
            <a:r>
              <a:rPr lang="it-IT" sz="2000" dirty="0" smtClean="0"/>
              <a:t>agli investitori FINALI O FINANZIARI </a:t>
            </a:r>
            <a:r>
              <a:rPr lang="it-IT" sz="2000" dirty="0" smtClean="0"/>
              <a:t>per l’utilizzo delle garanzia pubblica nella misura dell’80% utilizzando il Fondo Centrale di Garanzia </a:t>
            </a:r>
            <a:r>
              <a:rPr lang="it-IT" sz="2000" dirty="0" smtClean="0"/>
              <a:t>di cui alla L.662 /96 in abbinamento a investimenti nel settore “</a:t>
            </a:r>
            <a:r>
              <a:rPr lang="it-IT" sz="2000" dirty="0" err="1" smtClean="0"/>
              <a:t>energy</a:t>
            </a:r>
            <a:r>
              <a:rPr lang="it-IT" sz="2000" dirty="0" smtClean="0"/>
              <a:t>” post DM 5/6 luglio 2012 con tariffa omnicomprensiva o a mercato in assenza di incentivi</a:t>
            </a:r>
            <a:r>
              <a:rPr lang="it-IT" sz="2000" dirty="0" smtClean="0"/>
              <a:t>)</a:t>
            </a:r>
            <a:endParaRPr lang="it-IT" sz="2000" dirty="0" smtClean="0"/>
          </a:p>
          <a:p>
            <a:pPr algn="just"/>
            <a:r>
              <a:rPr lang="it-IT" sz="2000" dirty="0" smtClean="0"/>
              <a:t>In sintesi viene </a:t>
            </a:r>
            <a:r>
              <a:rPr lang="it-IT" sz="2000" dirty="0" smtClean="0"/>
              <a:t>svolta un attività </a:t>
            </a:r>
            <a:r>
              <a:rPr lang="it-IT" sz="2000" dirty="0" smtClean="0"/>
              <a:t>di </a:t>
            </a:r>
            <a:r>
              <a:rPr lang="it-IT" sz="2000" dirty="0" smtClean="0"/>
              <a:t>consulenza per individuare un percorso rivolto agli investitori utile all’ottenimento di linee di credito (con le </a:t>
            </a:r>
            <a:r>
              <a:rPr lang="it-IT" sz="2000" dirty="0" smtClean="0"/>
              <a:t>banche partner, ma anche per banche del cliente)</a:t>
            </a:r>
            <a:r>
              <a:rPr lang="it-IT" sz="2000" dirty="0" smtClean="0"/>
              <a:t> a medio/lungo termine con la garanzia pubblica</a:t>
            </a:r>
            <a:endParaRPr lang="it-IT" sz="2000" dirty="0" smtClean="0"/>
          </a:p>
          <a:p>
            <a:pPr algn="just"/>
            <a:r>
              <a:rPr lang="it-IT" sz="2000" dirty="0" smtClean="0"/>
              <a:t>L’analisi </a:t>
            </a:r>
            <a:r>
              <a:rPr lang="it-IT" sz="2000" dirty="0" smtClean="0"/>
              <a:t>preliminare che viene effettuata fornisce </a:t>
            </a:r>
            <a:r>
              <a:rPr lang="it-IT" sz="2000" dirty="0" smtClean="0"/>
              <a:t>un indicazione di tempi e modi per giungere all’obiettivo</a:t>
            </a:r>
            <a:endParaRPr lang="it-IT" sz="2000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2675541" y="654669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3485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 smtClean="0">
                <a:solidFill>
                  <a:srgbClr val="FF0000"/>
                </a:solidFill>
              </a:rPr>
              <a:t>Vantaggi per le imprese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algn="just"/>
            <a:r>
              <a:rPr lang="it-IT" dirty="0" smtClean="0"/>
              <a:t>Consulenza dedicata di alto valore</a:t>
            </a:r>
          </a:p>
          <a:p>
            <a:pPr algn="just"/>
            <a:r>
              <a:rPr lang="it-IT" dirty="0" smtClean="0"/>
              <a:t>Costo accesso garanzia molto ridotto (variabile dal 0,25% all’1% dell’importo garantito UNA TANTUM / ad esempio finanziamento euro 500.000 / garanzia 80% / importo garantito euro 400.000 / costo garanzia euro 1000,00 se micro imprese ZERO PER LE </a:t>
            </a:r>
            <a:r>
              <a:rPr lang="it-IT" dirty="0" smtClean="0"/>
              <a:t>STARTUP INNOVATIVE O CON SEDE AL SUD </a:t>
            </a:r>
            <a:r>
              <a:rPr lang="it-IT" dirty="0" smtClean="0"/>
              <a:t>E </a:t>
            </a:r>
            <a:r>
              <a:rPr lang="it-IT" dirty="0" smtClean="0"/>
              <a:t>PER L’IMPRENDITORIA </a:t>
            </a:r>
            <a:r>
              <a:rPr lang="it-IT" dirty="0" smtClean="0"/>
              <a:t>FEMMINILE)</a:t>
            </a:r>
          </a:p>
          <a:p>
            <a:pPr algn="just"/>
            <a:r>
              <a:rPr lang="it-IT" dirty="0" smtClean="0"/>
              <a:t>Massimo </a:t>
            </a:r>
            <a:r>
              <a:rPr lang="it-IT" dirty="0" err="1" smtClean="0"/>
              <a:t>garantibile</a:t>
            </a:r>
            <a:r>
              <a:rPr lang="it-IT" dirty="0" smtClean="0"/>
              <a:t> per </a:t>
            </a:r>
            <a:r>
              <a:rPr lang="it-IT" dirty="0" smtClean="0"/>
              <a:t>impresa </a:t>
            </a:r>
            <a:r>
              <a:rPr lang="it-IT" dirty="0" smtClean="0"/>
              <a:t>2,5 milioni di </a:t>
            </a:r>
            <a:r>
              <a:rPr lang="it-IT" dirty="0" smtClean="0"/>
              <a:t>euro pari all’80% di  euro 3,125 milioni di euro di finanziamento (salvo casi specifici)</a:t>
            </a:r>
            <a:endParaRPr lang="it-IT" dirty="0" smtClean="0"/>
          </a:p>
          <a:p>
            <a:pPr algn="just"/>
            <a:r>
              <a:rPr lang="it-IT" dirty="0" smtClean="0"/>
              <a:t>Utilizzabile anche per i leasing</a:t>
            </a:r>
          </a:p>
          <a:p>
            <a:pPr algn="just"/>
            <a:r>
              <a:rPr lang="it-IT" dirty="0" smtClean="0"/>
              <a:t>Rapidità nelle risposte </a:t>
            </a:r>
            <a:r>
              <a:rPr lang="it-IT" dirty="0" smtClean="0"/>
              <a:t>(a seconda della tipologia)</a:t>
            </a:r>
            <a:endParaRPr lang="it-IT" dirty="0"/>
          </a:p>
          <a:p>
            <a:pPr algn="just"/>
            <a:r>
              <a:rPr lang="it-IT" dirty="0" smtClean="0"/>
              <a:t>Migliori condizioni in termini di spread </a:t>
            </a:r>
            <a:r>
              <a:rPr lang="it-IT" dirty="0" smtClean="0"/>
              <a:t>(per la garanzia a “ponderazione zero” per la banca)</a:t>
            </a:r>
          </a:p>
          <a:p>
            <a:pPr algn="just"/>
            <a:r>
              <a:rPr lang="it-IT" dirty="0" smtClean="0"/>
              <a:t>Possibile (da valutarsi caso per caso) ottenere erogazioni per S.A.L.</a:t>
            </a:r>
          </a:p>
          <a:p>
            <a:pPr algn="just"/>
            <a:r>
              <a:rPr lang="it-IT" dirty="0" smtClean="0"/>
              <a:t>Applicabile anche in caso di </a:t>
            </a:r>
            <a:r>
              <a:rPr lang="it-IT" dirty="0" err="1" smtClean="0"/>
              <a:t>newco</a:t>
            </a:r>
            <a:r>
              <a:rPr lang="it-IT" dirty="0" smtClean="0"/>
              <a:t> dedicate (in presenza di mezzi propri almeno pari al 25% del progetto d’investimento)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57636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Autofit/>
          </a:bodyPr>
          <a:lstStyle/>
          <a:p>
            <a:pPr algn="just"/>
            <a:r>
              <a:rPr lang="it-IT" dirty="0" smtClean="0">
                <a:solidFill>
                  <a:srgbClr val="FF0000"/>
                </a:solidFill>
              </a:rPr>
              <a:t>Costi / Tempi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2000" y="1195912"/>
            <a:ext cx="7543800" cy="367198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it-IT" dirty="0" smtClean="0"/>
              <a:t>Il nostro approccio prevede un analisi preliminare svolta in 2gg lavorativi con la quale indichiamo se è possibile procedere per ottenere la garanzia e/o quali sono gli elementi critici e i </a:t>
            </a:r>
            <a:r>
              <a:rPr lang="it-IT" dirty="0" smtClean="0"/>
              <a:t>tempi (con un minimo costo). </a:t>
            </a:r>
            <a:endParaRPr lang="it-IT" dirty="0" smtClean="0"/>
          </a:p>
          <a:p>
            <a:pPr algn="just"/>
            <a:r>
              <a:rPr lang="it-IT" dirty="0" smtClean="0"/>
              <a:t>Solo a seguito dell’analisi preliminare effettuata con esito positivo procediamo con l’istruttoria (portata a termini in </a:t>
            </a:r>
            <a:r>
              <a:rPr lang="it-IT" dirty="0" smtClean="0"/>
              <a:t>10gg </a:t>
            </a:r>
            <a:r>
              <a:rPr lang="it-IT" dirty="0" smtClean="0"/>
              <a:t>lavorativi) </a:t>
            </a:r>
            <a:r>
              <a:rPr lang="it-IT" dirty="0" smtClean="0"/>
              <a:t>monitorando insieme alla banca prescelta </a:t>
            </a:r>
            <a:r>
              <a:rPr lang="it-IT" dirty="0" smtClean="0"/>
              <a:t>sull’applicativo del Fondo Centrale lo stato della domanda. Ottenuta la garanzia l’impresa paga il costo della </a:t>
            </a:r>
            <a:r>
              <a:rPr lang="it-IT" dirty="0" smtClean="0"/>
              <a:t>consulenza</a:t>
            </a:r>
            <a:r>
              <a:rPr lang="it-IT" dirty="0"/>
              <a:t> </a:t>
            </a:r>
            <a:r>
              <a:rPr lang="it-IT" dirty="0" smtClean="0"/>
              <a:t>(variabile dall’1%-1,5% dell’importo del finanziamento erogato)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76086981"/>
      </p:ext>
    </p:extLst>
  </p:cSld>
  <p:clrMapOvr>
    <a:masterClrMapping/>
  </p:clrMapOvr>
</p:sld>
</file>

<file path=ppt/theme/theme1.xml><?xml version="1.0" encoding="utf-8"?>
<a:theme xmlns:a="http://schemas.openxmlformats.org/drawingml/2006/main" name="Cielo">
  <a:themeElements>
    <a:clrScheme name="Cielo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Cielo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Cielo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Cielo.thmx</Template>
  <TotalTime>240</TotalTime>
  <Words>393</Words>
  <Application>Microsoft Macintosh PowerPoint</Application>
  <PresentationFormat>Presentazione su schermo (4:3)</PresentationFormat>
  <Paragraphs>20</Paragraphs>
  <Slides>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Cielo</vt:lpstr>
      <vt:lpstr>service “FINANZA GARANTITA PER INVESTIMENTI  settore ENERGY fondo centrale di garanzia L.662/96</vt:lpstr>
      <vt:lpstr> Sintesi</vt:lpstr>
      <vt:lpstr>Vantaggi per le imprese</vt:lpstr>
      <vt:lpstr>Costi / Tempi</vt:lpstr>
    </vt:vector>
  </TitlesOfParts>
  <Company>DG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Progetto Sole – Bolletta per enti pubblici fino a 20.000 abitanti </dc:title>
  <dc:creator>Dav Gav</dc:creator>
  <cp:lastModifiedBy>Dav Gav</cp:lastModifiedBy>
  <cp:revision>38</cp:revision>
  <cp:lastPrinted>2015-03-03T11:05:35Z</cp:lastPrinted>
  <dcterms:created xsi:type="dcterms:W3CDTF">2014-01-09T01:35:10Z</dcterms:created>
  <dcterms:modified xsi:type="dcterms:W3CDTF">2015-03-03T11:15:57Z</dcterms:modified>
</cp:coreProperties>
</file>